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5"/>
  </p:notesMasterIdLst>
  <p:sldIdLst>
    <p:sldId id="287" r:id="rId7"/>
    <p:sldId id="283" r:id="rId8"/>
    <p:sldId id="295" r:id="rId9"/>
    <p:sldId id="292" r:id="rId10"/>
    <p:sldId id="293" r:id="rId11"/>
    <p:sldId id="296" r:id="rId12"/>
    <p:sldId id="276" r:id="rId13"/>
    <p:sldId id="275" r:id="rId14"/>
    <p:sldId id="279" r:id="rId15"/>
    <p:sldId id="282" r:id="rId16"/>
    <p:sldId id="288" r:id="rId17"/>
    <p:sldId id="289" r:id="rId18"/>
    <p:sldId id="297" r:id="rId19"/>
    <p:sldId id="298" r:id="rId20"/>
    <p:sldId id="262" r:id="rId21"/>
    <p:sldId id="259" r:id="rId22"/>
    <p:sldId id="285" r:id="rId23"/>
    <p:sldId id="266" r:id="rId24"/>
  </p:sldIdLst>
  <p:sldSz cx="13004800" cy="97536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84247" autoAdjust="0"/>
  </p:normalViewPr>
  <p:slideViewPr>
    <p:cSldViewPr>
      <p:cViewPr varScale="1">
        <p:scale>
          <a:sx n="42" d="100"/>
          <a:sy n="42" d="100"/>
        </p:scale>
        <p:origin x="1632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2B3657"/>
                </a:solidFill>
                <a:uFillTx/>
                <a:latin typeface="Hoefler Tex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solidFill>
                  <a:srgbClr val="2B3657"/>
                </a:solidFill>
                <a:latin typeface="Hoefler Text" pitchFamily="-1" charset="0"/>
              </a:defRPr>
            </a:lvl1pPr>
          </a:lstStyle>
          <a:p>
            <a:pPr>
              <a:defRPr/>
            </a:pPr>
            <a:fld id="{B31C6A5E-FFA3-304F-ABDB-1565C79461DE}" type="datetime1">
              <a:rPr lang="cs-CZ"/>
              <a:pPr>
                <a:defRPr/>
              </a:pPr>
              <a:t>28.05.2018</a:t>
            </a:fld>
            <a:endParaRPr lang="cs-CZ"/>
          </a:p>
        </p:txBody>
      </p:sp>
      <p:sp>
        <p:nvSpPr>
          <p:cNvPr id="8704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2B3657"/>
                </a:solidFill>
                <a:uFillTx/>
                <a:latin typeface="Hoefler Tex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solidFill>
                  <a:srgbClr val="2B3657"/>
                </a:solidFill>
                <a:latin typeface="Hoefler Text" pitchFamily="-1" charset="0"/>
              </a:defRPr>
            </a:lvl1pPr>
          </a:lstStyle>
          <a:p>
            <a:pPr>
              <a:defRPr/>
            </a:pPr>
            <a:fld id="{7C269968-DC6E-F346-B7BE-5B3187D04B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1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cs-CZ" sz="1200" kern="1200">
        <a:solidFill>
          <a:srgbClr val="000000"/>
        </a:solidFill>
        <a:latin typeface="Calibri"/>
        <a:ea typeface="ＭＳ Ｐゴシック" pitchFamily="-1" charset="-128"/>
        <a:cs typeface="ＭＳ Ｐゴシック" pitchFamily="-1" charset="-128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cs-CZ" sz="1200" kern="1200">
        <a:solidFill>
          <a:srgbClr val="000000"/>
        </a:solidFill>
        <a:latin typeface="Calibri"/>
        <a:ea typeface="ＭＳ Ｐゴシック" pitchFamily="-1" charset="-128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cs-CZ" sz="1200" kern="1200">
        <a:solidFill>
          <a:srgbClr val="000000"/>
        </a:solidFill>
        <a:latin typeface="Calibri"/>
        <a:ea typeface="ＭＳ Ｐゴシック" pitchFamily="-1" charset="-128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cs-CZ" sz="1200" kern="1200">
        <a:solidFill>
          <a:srgbClr val="000000"/>
        </a:solidFill>
        <a:latin typeface="Calibri"/>
        <a:ea typeface="ＭＳ Ｐゴシック" pitchFamily="-1" charset="-128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cs-CZ" sz="1200" kern="1200">
        <a:solidFill>
          <a:srgbClr val="000000"/>
        </a:solidFill>
        <a:latin typeface="Calibri"/>
        <a:ea typeface="ＭＳ Ｐゴシック" pitchFamily="-1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/>
          <a:lstStyle/>
          <a:p>
            <a:pPr eaLnBrk="1"/>
            <a:r>
              <a:rPr lang="en-US" dirty="0" smtClean="0">
                <a:latin typeface="Calibri" pitchFamily="-1" charset="0"/>
              </a:rPr>
              <a:t>Socrates</a:t>
            </a:r>
            <a:r>
              <a:rPr lang="en-US" baseline="0" dirty="0" smtClean="0">
                <a:latin typeface="Calibri" pitchFamily="-1" charset="0"/>
              </a:rPr>
              <a:t> – which </a:t>
            </a:r>
            <a:r>
              <a:rPr lang="en-US" baseline="0" dirty="0" err="1" smtClean="0">
                <a:latin typeface="Calibri" pitchFamily="-1" charset="0"/>
              </a:rPr>
              <a:t>coutry</a:t>
            </a:r>
            <a:r>
              <a:rPr lang="en-US" baseline="0" dirty="0" smtClean="0">
                <a:latin typeface="Calibri" pitchFamily="-1" charset="0"/>
              </a:rPr>
              <a:t>?</a:t>
            </a:r>
          </a:p>
          <a:p>
            <a:pPr eaLnBrk="1"/>
            <a:endParaRPr lang="en-US" dirty="0" smtClean="0">
              <a:latin typeface="Calibri" pitchFamily="-1" charset="0"/>
            </a:endParaRPr>
          </a:p>
          <a:p>
            <a:pPr eaLnBrk="1"/>
            <a:r>
              <a:rPr lang="en-US" dirty="0" smtClean="0">
                <a:latin typeface="Calibri" pitchFamily="-1" charset="0"/>
              </a:rPr>
              <a:t>Study in France</a:t>
            </a:r>
          </a:p>
          <a:p>
            <a:pPr eaLnBrk="1"/>
            <a:r>
              <a:rPr lang="en-US" baseline="0" dirty="0" smtClean="0">
                <a:latin typeface="Calibri" pitchFamily="-1" charset="0"/>
              </a:rPr>
              <a:t>Presentation of Czech Republic</a:t>
            </a:r>
          </a:p>
          <a:p>
            <a:pPr eaLnBrk="1"/>
            <a:r>
              <a:rPr lang="en-US" baseline="0" dirty="0" smtClean="0">
                <a:latin typeface="Calibri" pitchFamily="-1" charset="0"/>
              </a:rPr>
              <a:t>Thought would be easy </a:t>
            </a:r>
          </a:p>
          <a:p>
            <a:pPr eaLnBrk="1"/>
            <a:r>
              <a:rPr lang="en-US" baseline="0" dirty="0" smtClean="0">
                <a:latin typeface="Calibri" pitchFamily="-1" charset="0"/>
              </a:rPr>
              <a:t>Don’t have any </a:t>
            </a:r>
            <a:r>
              <a:rPr lang="en-US" baseline="0" dirty="0" err="1" smtClean="0">
                <a:latin typeface="Calibri" pitchFamily="-1" charset="0"/>
              </a:rPr>
              <a:t>eiffel</a:t>
            </a:r>
            <a:r>
              <a:rPr lang="en-US" baseline="0" dirty="0" smtClean="0">
                <a:latin typeface="Calibri" pitchFamily="-1" charset="0"/>
              </a:rPr>
              <a:t> tower or stuff. But do the </a:t>
            </a:r>
            <a:r>
              <a:rPr lang="en-US" baseline="0" dirty="0" err="1" smtClean="0">
                <a:latin typeface="Calibri" pitchFamily="-1" charset="0"/>
              </a:rPr>
              <a:t>french</a:t>
            </a:r>
            <a:r>
              <a:rPr lang="en-US" baseline="0" dirty="0" smtClean="0">
                <a:latin typeface="Calibri" pitchFamily="-1" charset="0"/>
              </a:rPr>
              <a:t> looking forward to see their tower when they are abroad? It is small things that you miss after you leave country. It is atmosphere, people, food..</a:t>
            </a:r>
          </a:p>
        </p:txBody>
      </p:sp>
    </p:spTree>
    <p:extLst>
      <p:ext uri="{BB962C8B-B14F-4D97-AF65-F5344CB8AC3E}">
        <p14:creationId xmlns:p14="http://schemas.microsoft.com/office/powerpoint/2010/main" val="207902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NATO</a:t>
            </a:r>
          </a:p>
          <a:p>
            <a:r>
              <a:rPr lang="en-US" baseline="0" dirty="0" smtClean="0"/>
              <a:t>EU from 2004 but still have CZK</a:t>
            </a:r>
          </a:p>
          <a:p>
            <a:r>
              <a:rPr lang="en-US" baseline="0" dirty="0" err="1" smtClean="0"/>
              <a:t>Schengen</a:t>
            </a:r>
            <a:r>
              <a:rPr lang="en-US" baseline="0" dirty="0" smtClean="0"/>
              <a:t> of course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1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2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Otto </a:t>
            </a:r>
            <a:r>
              <a:rPr lang="en-US" sz="1200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Wichterle</a:t>
            </a:r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– 1961</a:t>
            </a:r>
          </a:p>
          <a:p>
            <a:r>
              <a:rPr lang="en-US" sz="1200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František</a:t>
            </a:r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Křižík</a:t>
            </a:r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- 1881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1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</a:t>
            </a:r>
            <a:r>
              <a:rPr lang="en-US" baseline="0" dirty="0" smtClean="0"/>
              <a:t> - </a:t>
            </a:r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1897-1898 </a:t>
            </a:r>
          </a:p>
          <a:p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V 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roce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1898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 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ním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Sviták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ujel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trasu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 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Kopřivnice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do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Vídně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dlouhou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328 km.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Trvala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mu 14 a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půl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hodiny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čisté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jízdy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endParaRPr lang="en-US" sz="1200" b="1" kern="1200" dirty="0" smtClean="0">
              <a:solidFill>
                <a:srgbClr val="000000"/>
              </a:solidFill>
              <a:latin typeface="Calibri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Robot, </a:t>
            </a:r>
            <a:r>
              <a:rPr lang="en-US" sz="1200" b="1" kern="12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semtex</a:t>
            </a:r>
            <a:r>
              <a:rPr lang="en-US" sz="1200" b="1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, sugar cube (</a:t>
            </a:r>
            <a:r>
              <a:rPr lang="en-US" sz="1200" kern="12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1841)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10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Surroundings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Pálava</a:t>
            </a:r>
            <a:r>
              <a:rPr lang="en-US" baseline="0" dirty="0" smtClean="0"/>
              <a:t>, hills, castles,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Typical for Moravia – </a:t>
            </a:r>
            <a:r>
              <a:rPr lang="en-US" baseline="0" dirty="0" err="1" smtClean="0"/>
              <a:t>pálava</a:t>
            </a:r>
            <a:r>
              <a:rPr lang="en-US" baseline="0" dirty="0" smtClean="0"/>
              <a:t>, wine producers, beer also but Moravia mostly wine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89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0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¼ of all </a:t>
            </a:r>
            <a:r>
              <a:rPr lang="en-US" dirty="0" err="1" smtClean="0"/>
              <a:t>inhabitans</a:t>
            </a:r>
            <a:r>
              <a:rPr lang="en-US" dirty="0" smtClean="0"/>
              <a:t> </a:t>
            </a:r>
            <a:r>
              <a:rPr lang="en-US" smtClean="0"/>
              <a:t>of</a:t>
            </a:r>
            <a:r>
              <a:rPr lang="en-US" baseline="0" smtClean="0"/>
              <a:t> Brno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69968-DC6E-F346-B7BE-5B3187D04B7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8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9323386" y="888997"/>
            <a:ext cx="3030541" cy="7823204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228600" y="888997"/>
            <a:ext cx="8942383" cy="782320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</p:spPr>
        <p:txBody>
          <a:bodyPr anchorCtr="1"/>
          <a:lstStyle>
            <a:lvl1pPr marL="0" indent="0" algn="ctr">
              <a:buNone/>
              <a:defRPr lang="cs-CZ"/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</p:spPr>
        <p:txBody>
          <a:bodyPr anchor="t"/>
          <a:lstStyle>
            <a:lvl1pPr>
              <a:defRPr lang="cs-CZ"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</p:spPr>
        <p:txBody>
          <a:bodyPr anchor="b"/>
          <a:lstStyle>
            <a:lvl1pPr marL="0" indent="0">
              <a:buNone/>
              <a:defRPr lang="cs-CZ"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943600" y="4572000"/>
            <a:ext cx="3047996" cy="4013201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9144000" y="4572000"/>
            <a:ext cx="3047996" cy="4013201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50879" y="3092445"/>
            <a:ext cx="5745166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605589" y="2182809"/>
            <a:ext cx="5748339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605589" y="3092445"/>
            <a:ext cx="5748339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</p:spPr>
        <p:txBody>
          <a:bodyPr/>
          <a:lstStyle>
            <a:lvl1pPr>
              <a:defRPr lang="cs-CZ" sz="3200"/>
            </a:lvl1pPr>
            <a:lvl2pPr>
              <a:defRPr lang="cs-CZ" sz="2800"/>
            </a:lvl2pPr>
            <a:lvl3pPr>
              <a:defRPr lang="cs-CZ" sz="2400"/>
            </a:lvl3pPr>
            <a:lvl4pPr>
              <a:defRPr lang="cs-CZ" sz="2000"/>
            </a:lvl4pPr>
            <a:lvl5pPr>
              <a:defRPr lang="cs-CZ"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50879" y="2041526"/>
            <a:ext cx="4278313" cy="6670676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</p:spPr>
        <p:txBody>
          <a:bodyPr lIns="50804" tIns="50804" rIns="50804" bIns="50804"/>
          <a:lstStyle>
            <a:lvl1pPr marL="0" indent="0">
              <a:buNone/>
              <a:defRPr lang="cs-CZ" sz="3200"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2549520" y="7634289"/>
            <a:ext cx="7802566" cy="1144591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10629900" y="1612901"/>
            <a:ext cx="1562096" cy="6972299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5943600" y="1612901"/>
            <a:ext cx="4533896" cy="6972299"/>
          </a:xfrm>
        </p:spPr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</p:spPr>
        <p:txBody>
          <a:bodyPr anchorCtr="1"/>
          <a:lstStyle>
            <a:lvl1pPr marL="0" indent="0" algn="ctr">
              <a:buNone/>
              <a:defRPr lang="cs-CZ"/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</p:spPr>
        <p:txBody>
          <a:bodyPr anchor="t"/>
          <a:lstStyle>
            <a:lvl1pPr>
              <a:defRPr lang="cs-CZ"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</p:spPr>
        <p:txBody>
          <a:bodyPr anchor="b"/>
          <a:lstStyle>
            <a:lvl1pPr marL="0" indent="0">
              <a:buNone/>
              <a:defRPr lang="cs-CZ"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943600" y="3213101"/>
            <a:ext cx="3047996" cy="5727701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9144000" y="3213101"/>
            <a:ext cx="3047996" cy="5727701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50879" y="3092445"/>
            <a:ext cx="5745166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605589" y="2182809"/>
            <a:ext cx="5748339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605589" y="3092445"/>
            <a:ext cx="5748339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</p:spPr>
        <p:txBody>
          <a:bodyPr anchor="t"/>
          <a:lstStyle>
            <a:lvl1pPr>
              <a:defRPr lang="cs-CZ"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</p:spPr>
        <p:txBody>
          <a:bodyPr/>
          <a:lstStyle>
            <a:lvl1pPr>
              <a:defRPr lang="cs-CZ" sz="3200"/>
            </a:lvl1pPr>
            <a:lvl2pPr>
              <a:defRPr lang="cs-CZ" sz="2800"/>
            </a:lvl2pPr>
            <a:lvl3pPr>
              <a:defRPr lang="cs-CZ" sz="2400"/>
            </a:lvl3pPr>
            <a:lvl4pPr>
              <a:defRPr lang="cs-CZ" sz="2000"/>
            </a:lvl4pPr>
            <a:lvl5pPr>
              <a:defRPr lang="cs-CZ"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50879" y="2041526"/>
            <a:ext cx="4278313" cy="6670676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</p:spPr>
        <p:txBody>
          <a:bodyPr lIns="50804" tIns="50804" rIns="50804" bIns="50804"/>
          <a:lstStyle>
            <a:lvl1pPr marL="0" indent="0">
              <a:buNone/>
              <a:defRPr lang="cs-CZ" sz="3200"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2549520" y="7634289"/>
            <a:ext cx="7802566" cy="1144591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9210678" y="888997"/>
            <a:ext cx="2994029" cy="8051804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228600" y="888997"/>
            <a:ext cx="8829675" cy="8051804"/>
          </a:xfrm>
        </p:spPr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</p:spPr>
        <p:txBody>
          <a:bodyPr anchorCtr="1"/>
          <a:lstStyle>
            <a:lvl1pPr marL="0" indent="0" algn="ctr">
              <a:buNone/>
              <a:defRPr lang="cs-CZ"/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</p:spPr>
        <p:txBody>
          <a:bodyPr anchor="t"/>
          <a:lstStyle>
            <a:lvl1pPr>
              <a:defRPr lang="cs-CZ"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</p:spPr>
        <p:txBody>
          <a:bodyPr anchor="b"/>
          <a:lstStyle>
            <a:lvl1pPr marL="0" indent="0">
              <a:buNone/>
              <a:defRPr lang="cs-CZ"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06395" y="3213101"/>
            <a:ext cx="5740402" cy="5524503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299201" y="3213101"/>
            <a:ext cx="5740402" cy="5524503"/>
          </a:xfrm>
        </p:spPr>
        <p:txBody>
          <a:bodyPr/>
          <a:lstStyle>
            <a:lvl1pPr>
              <a:defRPr lang="cs-CZ" sz="2800"/>
            </a:lvl1pPr>
            <a:lvl2pPr>
              <a:defRPr lang="cs-CZ" sz="2400"/>
            </a:lvl2pPr>
            <a:lvl3pPr>
              <a:defRPr lang="cs-CZ" sz="2000"/>
            </a:lvl3pPr>
            <a:lvl4pPr>
              <a:defRPr lang="cs-CZ" sz="1800"/>
            </a:lvl4pPr>
            <a:lvl5pPr>
              <a:defRPr lang="cs-CZ"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50879" y="3092445"/>
            <a:ext cx="5745166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605589" y="2182809"/>
            <a:ext cx="5748339" cy="909635"/>
          </a:xfrm>
        </p:spPr>
        <p:txBody>
          <a:bodyPr anchor="b"/>
          <a:lstStyle>
            <a:lvl1pPr marL="0" indent="0">
              <a:buNone/>
              <a:defRPr lang="cs-CZ"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605589" y="3092445"/>
            <a:ext cx="5748339" cy="5619746"/>
          </a:xfrm>
        </p:spPr>
        <p:txBody>
          <a:bodyPr/>
          <a:lstStyle>
            <a:lvl1pPr>
              <a:defRPr lang="cs-CZ" sz="2400"/>
            </a:lvl1pPr>
            <a:lvl2pPr>
              <a:defRPr lang="cs-CZ" sz="2000"/>
            </a:lvl2pPr>
            <a:lvl3pPr>
              <a:defRPr lang="cs-CZ" sz="1800"/>
            </a:lvl3pPr>
            <a:lvl4pPr>
              <a:defRPr lang="cs-CZ" sz="1600"/>
            </a:lvl4pPr>
            <a:lvl5pPr>
              <a:defRPr lang="cs-CZ"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650879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78595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</p:spPr>
        <p:txBody>
          <a:bodyPr/>
          <a:lstStyle>
            <a:lvl1pPr>
              <a:defRPr lang="cs-CZ" sz="3200"/>
            </a:lvl1pPr>
            <a:lvl2pPr>
              <a:defRPr lang="cs-CZ" sz="2800"/>
            </a:lvl2pPr>
            <a:lvl3pPr>
              <a:defRPr lang="cs-CZ" sz="2400"/>
            </a:lvl3pPr>
            <a:lvl4pPr>
              <a:defRPr lang="cs-CZ" sz="2000"/>
            </a:lvl4pPr>
            <a:lvl5pPr>
              <a:defRPr lang="cs-CZ"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50879" y="2041526"/>
            <a:ext cx="4278313" cy="6670676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</p:spPr>
        <p:txBody>
          <a:bodyPr lIns="50804" tIns="50804" rIns="50804" bIns="50804"/>
          <a:lstStyle>
            <a:lvl1pPr marL="0" indent="0">
              <a:buNone/>
              <a:defRPr lang="cs-CZ" sz="3200"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2549520" y="7634289"/>
            <a:ext cx="7802566" cy="1144591"/>
          </a:xfrm>
        </p:spPr>
        <p:txBody>
          <a:bodyPr/>
          <a:lstStyle>
            <a:lvl1pPr marL="0" indent="0">
              <a:buNone/>
              <a:defRPr lang="cs-CZ"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9210678" y="888997"/>
            <a:ext cx="2994029" cy="7848596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228600" y="888997"/>
            <a:ext cx="8829675" cy="7848596"/>
          </a:xfrm>
        </p:spPr>
        <p:txBody>
          <a:bodyPr vert="eaVert"/>
          <a:lstStyle>
            <a:lvl1pPr>
              <a:defRPr lang="cs-CZ"/>
            </a:lvl1pPr>
            <a:lvl2pPr>
              <a:defRPr lang="cs-CZ"/>
            </a:lvl2pPr>
            <a:lvl3pPr>
              <a:defRPr lang="cs-CZ"/>
            </a:lvl3pPr>
            <a:lvl4pPr>
              <a:defRPr lang="cs-CZ"/>
            </a:lvl4pPr>
            <a:lvl5pPr>
              <a:defRPr lang="cs-CZ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4000" b="1" i="0" u="none" strike="noStrike" kern="0" cap="all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650879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78595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0879" y="3092445"/>
            <a:ext cx="5745166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3"/>
          </p:nvPr>
        </p:nvSpPr>
        <p:spPr>
          <a:xfrm>
            <a:off x="6605589" y="2182809"/>
            <a:ext cx="5748339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sz="quarter" idx="4"/>
          </p:nvPr>
        </p:nvSpPr>
        <p:spPr>
          <a:xfrm>
            <a:off x="6605589" y="3092445"/>
            <a:ext cx="5748339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0879" y="3092445"/>
            <a:ext cx="5745166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3"/>
          </p:nvPr>
        </p:nvSpPr>
        <p:spPr>
          <a:xfrm>
            <a:off x="6605589" y="2182809"/>
            <a:ext cx="5748339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sz="quarter" idx="4"/>
          </p:nvPr>
        </p:nvSpPr>
        <p:spPr>
          <a:xfrm>
            <a:off x="6605589" y="3092445"/>
            <a:ext cx="5748339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2000" b="1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2000" b="1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2549520" y="7634289"/>
            <a:ext cx="7802566" cy="1144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9428158" y="390521"/>
            <a:ext cx="2925759" cy="832167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cs-CZ" sz="6400" b="0" i="0" u="none" strike="noStrike" kern="0" cap="none" spc="0" baseline="0">
                <a:solidFill>
                  <a:srgbClr val="2B3657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50879" y="390521"/>
            <a:ext cx="8624885" cy="832167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974722" y="3030541"/>
            <a:ext cx="11055352" cy="209073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51036" y="5527676"/>
            <a:ext cx="9102723" cy="24923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27108" y="6267453"/>
            <a:ext cx="11053760" cy="1936754"/>
          </a:xfrm>
        </p:spPr>
        <p:txBody>
          <a:bodyPr anchor="t" anchorCtr="0"/>
          <a:lstStyle>
            <a:lvl1pPr algn="l">
              <a:defRPr lang="cs-CZ"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27108" y="4133846"/>
            <a:ext cx="11053760" cy="213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650879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78595" y="2276471"/>
            <a:ext cx="5775322" cy="6435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90521"/>
            <a:ext cx="11703048" cy="1625602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650879" y="2182809"/>
            <a:ext cx="5745166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650879" y="3092445"/>
            <a:ext cx="5745166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3"/>
          </p:nvPr>
        </p:nvSpPr>
        <p:spPr>
          <a:xfrm>
            <a:off x="6605589" y="2182809"/>
            <a:ext cx="5748339" cy="90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2400" b="1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sz="quarter" idx="4"/>
          </p:nvPr>
        </p:nvSpPr>
        <p:spPr>
          <a:xfrm>
            <a:off x="6605589" y="3092445"/>
            <a:ext cx="5748339" cy="561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16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</p:spPr>
        <p:txBody>
          <a:bodyPr anchor="b" anchorCtr="0"/>
          <a:lstStyle>
            <a:lvl1pPr algn="l"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</p:spPr>
        <p:txBody>
          <a:bodyPr anchor="b" anchorCtr="0"/>
          <a:lstStyle>
            <a:lvl1pPr algn="l"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2549520" y="7634289"/>
            <a:ext cx="7802566" cy="1144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50879" y="2276471"/>
            <a:ext cx="11703048" cy="643572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9428158" y="2276471"/>
            <a:ext cx="2925759" cy="6524628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50879" y="2276471"/>
            <a:ext cx="8624885" cy="65246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0879" y="388940"/>
            <a:ext cx="4278313" cy="165258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84758" y="388940"/>
            <a:ext cx="7269159" cy="8323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650879" marR="0" lvl="0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  <a:lvl2pPr marL="1092195" marR="0" lvl="1" indent="-681035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8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2pPr>
            <a:lvl3pPr marL="1474790" marR="0" lvl="2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3pPr>
            <a:lvl4pPr marL="1885950" marR="0" lvl="3" indent="-650879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4pPr>
            <a:lvl5pPr marL="2306638" marR="0" lvl="4" indent="-658816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ct val="222000"/>
              <a:buChar char="•"/>
              <a:tabLst/>
              <a:defRPr lang="cs-CZ" sz="20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49520" y="6827833"/>
            <a:ext cx="7802566" cy="806445"/>
          </a:xfrm>
        </p:spPr>
        <p:txBody>
          <a:bodyPr/>
          <a:lstStyle>
            <a:lvl1pPr>
              <a:defRPr lang="cs-CZ"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2549520" y="871542"/>
            <a:ext cx="7802566" cy="58515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32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2549520" y="7634289"/>
            <a:ext cx="7802566" cy="1144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lang="cs-CZ" sz="1400" b="0" i="0" u="none" strike="noStrike" kern="0" cap="none" spc="0" baseline="0">
                <a:solidFill>
                  <a:srgbClr val="666666"/>
                </a:solidFill>
                <a:uFillTx/>
                <a:latin typeface="Hoefler Text"/>
                <a:ea typeface="ヒラギノ明朝 ProN W3"/>
                <a:cs typeface="ヒラギノ明朝 ProN W3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media%5Cimage16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file://localhost/media%5Cimage17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file://localhost/media%5Cimage16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228600" y="889000"/>
            <a:ext cx="11977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0" fontAlgn="base" hangingPunct="0">
        <a:spcBef>
          <a:spcPts val="300"/>
        </a:spcBef>
        <a:spcAft>
          <a:spcPct val="0"/>
        </a:spcAft>
        <a:defRPr lang="en-US" sz="6400">
          <a:solidFill>
            <a:srgbClr val="2B3657"/>
          </a:solidFill>
          <a:latin typeface="Hoefler Text"/>
          <a:ea typeface="ヒラギノ明朝 ProN W3"/>
          <a:cs typeface="ヒラギノ明朝 ProN W3"/>
        </a:defRPr>
      </a:lvl1pPr>
      <a:lvl2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2pPr>
      <a:lvl3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3pPr>
      <a:lvl4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4pPr>
      <a:lvl5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5pPr>
      <a:lvl6pPr marL="4572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6pPr>
      <a:lvl7pPr marL="9144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7pPr>
      <a:lvl8pPr marL="13716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8pPr>
      <a:lvl9pPr marL="18288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/>
          </p:cNvSpPr>
          <p:nvPr>
            <p:ph type="title"/>
          </p:nvPr>
        </p:nvSpPr>
        <p:spPr bwMode="auto">
          <a:xfrm>
            <a:off x="5969000" y="1611313"/>
            <a:ext cx="62230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945188" y="4572000"/>
            <a:ext cx="6246812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l" rtl="0" eaLnBrk="0" fontAlgn="base" hangingPunct="0">
        <a:spcBef>
          <a:spcPts val="300"/>
        </a:spcBef>
        <a:spcAft>
          <a:spcPct val="0"/>
        </a:spcAft>
        <a:defRPr lang="en-US" sz="6400">
          <a:solidFill>
            <a:srgbClr val="2B3657"/>
          </a:solidFill>
          <a:latin typeface="Hoefler Text"/>
          <a:ea typeface="ヒラギノ明朝 ProN W3"/>
          <a:cs typeface="ヒラギノ明朝 ProN W3"/>
        </a:defRPr>
      </a:lvl1pPr>
      <a:lvl2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2pPr>
      <a:lvl3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3pPr>
      <a:lvl4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4pPr>
      <a:lvl5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5pPr>
      <a:lvl6pPr marL="4572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6pPr>
      <a:lvl7pPr marL="9144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7pPr>
      <a:lvl8pPr marL="13716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8pPr>
      <a:lvl9pPr marL="18288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9pPr>
    </p:titleStyle>
    <p:bodyStyle>
      <a:lvl1pPr marL="53975" indent="-53975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1pPr>
      <a:lvl2pPr marL="85725" lvl="1" indent="-85725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2pPr>
      <a:lvl3pPr marL="53975" lvl="2" indent="-53975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3pPr>
      <a:lvl4pPr marL="50800" lvl="3" indent="-5080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4pPr>
      <a:lvl5pPr marL="58738" lvl="4" indent="-58738" algn="l" rtl="0" eaLnBrk="0" fontAlgn="base" hangingPunct="0">
        <a:spcBef>
          <a:spcPts val="600"/>
        </a:spcBef>
        <a:spcAft>
          <a:spcPct val="0"/>
        </a:spcAft>
        <a:buSzPct val="100000"/>
        <a:buChar char="»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5pPr>
      <a:lvl6pPr marL="515938" indent="-58738" algn="l" rtl="0" eaLnBrk="0" fontAlgn="base" hangingPunct="0">
        <a:spcBef>
          <a:spcPts val="600"/>
        </a:spcBef>
        <a:spcAft>
          <a:spcPct val="0"/>
        </a:spcAft>
        <a:buSzPct val="100000"/>
        <a:buChar char="»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6pPr>
      <a:lvl7pPr marL="973138" indent="-58738" algn="l" rtl="0" eaLnBrk="0" fontAlgn="base" hangingPunct="0">
        <a:spcBef>
          <a:spcPts val="600"/>
        </a:spcBef>
        <a:spcAft>
          <a:spcPct val="0"/>
        </a:spcAft>
        <a:buSzPct val="100000"/>
        <a:buChar char="»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7pPr>
      <a:lvl8pPr marL="1430338" indent="-58738" algn="l" rtl="0" eaLnBrk="0" fontAlgn="base" hangingPunct="0">
        <a:spcBef>
          <a:spcPts val="600"/>
        </a:spcBef>
        <a:spcAft>
          <a:spcPct val="0"/>
        </a:spcAft>
        <a:buSzPct val="100000"/>
        <a:buChar char="»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8pPr>
      <a:lvl9pPr marL="1887538" indent="-58738" algn="l" rtl="0" eaLnBrk="0" fontAlgn="base" hangingPunct="0">
        <a:spcBef>
          <a:spcPts val="600"/>
        </a:spcBef>
        <a:spcAft>
          <a:spcPct val="0"/>
        </a:spcAft>
        <a:buSzPct val="100000"/>
        <a:buChar char="»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/>
          </p:cNvSpPr>
          <p:nvPr>
            <p:ph type="title"/>
          </p:nvPr>
        </p:nvSpPr>
        <p:spPr bwMode="auto">
          <a:xfrm>
            <a:off x="228600" y="889000"/>
            <a:ext cx="11977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945188" y="3213100"/>
            <a:ext cx="6246812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rtl="0" eaLnBrk="0" fontAlgn="base" hangingPunct="0">
        <a:spcBef>
          <a:spcPts val="300"/>
        </a:spcBef>
        <a:spcAft>
          <a:spcPct val="0"/>
        </a:spcAft>
        <a:defRPr lang="en-US" sz="6400">
          <a:solidFill>
            <a:srgbClr val="2B3657"/>
          </a:solidFill>
          <a:latin typeface="Hoefler Text"/>
          <a:ea typeface="ヒラギノ明朝 ProN W3"/>
          <a:cs typeface="ヒラギノ明朝 ProN W3"/>
        </a:defRPr>
      </a:lvl1pPr>
      <a:lvl2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2pPr>
      <a:lvl3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3pPr>
      <a:lvl4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4pPr>
      <a:lvl5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5pPr>
      <a:lvl6pPr marL="4572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6pPr>
      <a:lvl7pPr marL="9144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7pPr>
      <a:lvl8pPr marL="13716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8pPr>
      <a:lvl9pPr marL="18288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9pPr>
    </p:titleStyle>
    <p:bodyStyle>
      <a:lvl1pPr marL="650875" indent="-650875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1pPr>
      <a:lvl2pPr marL="1042988" lvl="1" indent="-679450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2pPr>
      <a:lvl3pPr marL="1422400" lvl="2" indent="-650875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3pPr>
      <a:lvl4pPr marL="1833563" lvl="3" indent="-6461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4pPr>
      <a:lvl5pPr marL="2254250" lvl="4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5pPr>
      <a:lvl6pPr marL="27114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6pPr>
      <a:lvl7pPr marL="31686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7pPr>
      <a:lvl8pPr marL="36258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8pPr>
      <a:lvl9pPr marL="40830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/>
          </p:cNvSpPr>
          <p:nvPr>
            <p:ph type="title"/>
          </p:nvPr>
        </p:nvSpPr>
        <p:spPr bwMode="auto">
          <a:xfrm>
            <a:off x="228600" y="889000"/>
            <a:ext cx="11977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406400" y="3213100"/>
            <a:ext cx="11634788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l" rtl="0" eaLnBrk="0" fontAlgn="base" hangingPunct="0">
        <a:spcBef>
          <a:spcPts val="300"/>
        </a:spcBef>
        <a:spcAft>
          <a:spcPct val="0"/>
        </a:spcAft>
        <a:defRPr lang="en-US" sz="6400">
          <a:solidFill>
            <a:srgbClr val="2B3657"/>
          </a:solidFill>
          <a:latin typeface="Hoefler Text"/>
          <a:ea typeface="ヒラギノ明朝 ProN W3"/>
          <a:cs typeface="ヒラギノ明朝 ProN W3"/>
        </a:defRPr>
      </a:lvl1pPr>
      <a:lvl2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2pPr>
      <a:lvl3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3pPr>
      <a:lvl4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4pPr>
      <a:lvl5pPr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5pPr>
      <a:lvl6pPr marL="4572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6pPr>
      <a:lvl7pPr marL="9144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7pPr>
      <a:lvl8pPr marL="13716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8pPr>
      <a:lvl9pPr marL="1828800" algn="l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9pPr>
    </p:titleStyle>
    <p:bodyStyle>
      <a:lvl1pPr marL="650875" indent="-650875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1pPr>
      <a:lvl2pPr marL="1042988" lvl="1" indent="-679450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2pPr>
      <a:lvl3pPr marL="1422400" lvl="2" indent="-650875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3pPr>
      <a:lvl4pPr marL="1833563" lvl="3" indent="-6461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4pPr>
      <a:lvl5pPr marL="2254250" lvl="4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5pPr>
      <a:lvl6pPr marL="27114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6pPr>
      <a:lvl7pPr marL="31686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7pPr>
      <a:lvl8pPr marL="36258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8pPr>
      <a:lvl9pPr marL="4083050" indent="-658813" algn="l" rtl="0" eaLnBrk="0" fontAlgn="base" hangingPunct="0">
        <a:spcBef>
          <a:spcPts val="2600"/>
        </a:spcBef>
        <a:spcAft>
          <a:spcPct val="0"/>
        </a:spcAft>
        <a:buSzPct val="222000"/>
        <a:buChar char="•"/>
        <a:defRPr lang="en-US" sz="3000">
          <a:solidFill>
            <a:srgbClr val="666666"/>
          </a:solidFill>
          <a:latin typeface="Hoefler Text"/>
          <a:ea typeface="ヒラギノ明朝 ProN W3"/>
          <a:cs typeface="ヒラギノ明朝 ProN W3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/>
          </p:cNvSpPr>
          <p:nvPr>
            <p:ph type="title"/>
          </p:nvPr>
        </p:nvSpPr>
        <p:spPr bwMode="auto">
          <a:xfrm>
            <a:off x="1030288" y="6731000"/>
            <a:ext cx="109331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lang="en-US" sz="6400">
          <a:solidFill>
            <a:srgbClr val="2B3657"/>
          </a:solidFill>
          <a:latin typeface="Hoefler Text"/>
          <a:ea typeface="ヒラギノ明朝 ProN W3"/>
          <a:cs typeface="ヒラギノ明朝 ProN W3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5pPr>
      <a:lvl6pPr marL="457200"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6pPr>
      <a:lvl7pPr marL="914400"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7pPr>
      <a:lvl8pPr marL="1371600"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8pPr>
      <a:lvl9pPr marL="1828800" algn="ctr" rtl="0" eaLnBrk="0" fontAlgn="base" hangingPunct="0">
        <a:spcBef>
          <a:spcPts val="300"/>
        </a:spcBef>
        <a:spcAft>
          <a:spcPct val="0"/>
        </a:spcAft>
        <a:defRPr sz="6400">
          <a:solidFill>
            <a:srgbClr val="2B3657"/>
          </a:solidFill>
          <a:latin typeface="Hoefler Text" pitchFamily="18" charset="-18"/>
          <a:ea typeface="ヒラギノ明朝 ProN W3"/>
          <a:cs typeface="ヒラギノ明朝 ProN W3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981075" y="1038225"/>
            <a:ext cx="126952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en-US" sz="50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Faculty</a:t>
            </a:r>
            <a:r>
              <a:rPr lang="cs-CZ" sz="50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of Business and Economics</a:t>
            </a:r>
            <a:endParaRPr lang="en-US" sz="5000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>
              <a:spcBef>
                <a:spcPts val="3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sz="35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Mendel University in Brno</a:t>
            </a:r>
          </a:p>
          <a:p>
            <a:pPr>
              <a:spcBef>
                <a:spcPts val="18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sz="28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	</a:t>
            </a:r>
            <a:endParaRPr lang="en-US" sz="2800" b="1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pic>
        <p:nvPicPr>
          <p:cNvPr id="7172" name="Picture 6" descr="C:\-== Fotky ==-\-== Skola fotodokumentace ==-\-== Ilustracky skoly ==-\terasaQ216bpp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2968" y="3487512"/>
            <a:ext cx="11218863" cy="464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8069" name="Obdélník 7"/>
          <p:cNvSpPr>
            <a:spLocks noChangeArrowheads="1"/>
          </p:cNvSpPr>
          <p:nvPr/>
        </p:nvSpPr>
        <p:spPr bwMode="auto">
          <a:xfrm>
            <a:off x="901700" y="2932113"/>
            <a:ext cx="961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tabLst>
                <a:tab pos="1217613" algn="l"/>
              </a:tabLst>
            </a:pPr>
            <a:endParaRPr lang="en-US" sz="400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839918" y="8621216"/>
            <a:ext cx="335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 department, FBE MENDELU</a:t>
            </a:r>
            <a:endParaRPr lang="cs-CZ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ents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600200"/>
            <a:ext cx="6950579" cy="4648200"/>
          </a:xfrm>
          <a:prstGeom prst="rect">
            <a:avLst/>
          </a:prstGeom>
        </p:spPr>
      </p:pic>
      <p:pic>
        <p:nvPicPr>
          <p:cNvPr id="4" name="Picture 3" descr="brno_nadraz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4800" y="1676400"/>
            <a:ext cx="8128001" cy="6057900"/>
          </a:xfrm>
          <a:prstGeom prst="rect">
            <a:avLst/>
          </a:prstGeom>
        </p:spPr>
      </p:pic>
      <p:pic>
        <p:nvPicPr>
          <p:cNvPr id="9011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1714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400" y="6400800"/>
            <a:ext cx="12268200" cy="2514600"/>
          </a:xfrm>
        </p:spPr>
        <p:txBody>
          <a:bodyPr/>
          <a:lstStyle/>
          <a:p>
            <a:pPr>
              <a:buNone/>
            </a:pPr>
            <a:r>
              <a:rPr lang="en-US" sz="4500" dirty="0" smtClean="0">
                <a:latin typeface="Arial"/>
                <a:cs typeface="Arial"/>
              </a:rPr>
              <a:t>	</a:t>
            </a:r>
            <a:r>
              <a:rPr lang="en-US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Brno is city of universities – it has 1</a:t>
            </a:r>
            <a:r>
              <a:rPr lang="cs-CZ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 universities with 30 faculties and with over 90000 students. It is also a seat of important</a:t>
            </a:r>
            <a:r>
              <a:rPr lang="cs-CZ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 Czech</a:t>
            </a:r>
            <a:r>
              <a:rPr lang="en-US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 judiciary institutions. It offers many possibilities of cultural enjoyment in its numerous theatres, museums,</a:t>
            </a:r>
            <a:r>
              <a:rPr lang="cs-CZ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cs-CZ" sz="4500" baseline="30000" dirty="0" err="1" smtClean="0">
                <a:solidFill>
                  <a:schemeClr val="tx1"/>
                </a:solidFill>
                <a:latin typeface="Arial"/>
                <a:cs typeface="Arial"/>
              </a:rPr>
              <a:t>coffee</a:t>
            </a:r>
            <a:r>
              <a:rPr lang="cs-CZ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4500" baseline="30000" dirty="0" err="1" smtClean="0">
                <a:solidFill>
                  <a:schemeClr val="tx1"/>
                </a:solidFill>
                <a:latin typeface="Arial"/>
                <a:cs typeface="Arial"/>
              </a:rPr>
              <a:t>houses</a:t>
            </a:r>
            <a:r>
              <a:rPr lang="en-US" sz="4500" baseline="300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az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362200"/>
            <a:ext cx="9448800" cy="63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5600" y="1066800"/>
            <a:ext cx="126952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sz="5000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Mendel </a:t>
            </a:r>
            <a:r>
              <a:rPr lang="cs-CZ" sz="50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University in Brno</a:t>
            </a:r>
          </a:p>
          <a:p>
            <a:pPr>
              <a:spcBef>
                <a:spcPts val="18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sz="28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	</a:t>
            </a:r>
            <a:endParaRPr lang="en-US" sz="2800" b="1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90432" y="1132385"/>
            <a:ext cx="5544616" cy="396044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Mendel University in Brno was established in 1919 and presently has five faculties and one institute: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Faculty of Agronomy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Faculty of Forestry and Wood Technology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Faculty of Business and Economics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Faculty of Horticulture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Faculty of Regional Development and International Studies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Institute of Lifelong Learning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9" y="1276400"/>
            <a:ext cx="5184576" cy="35203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6028928"/>
            <a:ext cx="10603017" cy="28038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06" y="4228728"/>
            <a:ext cx="4392488" cy="2503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razek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133600"/>
            <a:ext cx="10058400" cy="6698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9400" y="1371600"/>
            <a:ext cx="12695238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en-US" sz="38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Faculty</a:t>
            </a:r>
            <a:r>
              <a:rPr lang="cs-CZ" sz="3800" dirty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of Business and </a:t>
            </a:r>
            <a:r>
              <a:rPr lang="cs-CZ" sz="3800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Economics of MENDELU</a:t>
            </a:r>
            <a:endParaRPr lang="en-US" sz="3800" dirty="0" smtClean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>
              <a:spcBef>
                <a:spcPts val="1800"/>
              </a:spcBef>
              <a:spcAft>
                <a:spcPts val="800"/>
              </a:spcAft>
              <a:tabLst>
                <a:tab pos="1217613" algn="l"/>
              </a:tabLst>
            </a:pPr>
            <a:r>
              <a:rPr lang="cs-CZ" sz="2800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	</a:t>
            </a:r>
            <a:endParaRPr lang="en-US" sz="2800" b="1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raze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819400"/>
            <a:ext cx="4419600" cy="6622932"/>
          </a:xfrm>
          <a:prstGeom prst="rect">
            <a:avLst/>
          </a:prstGeom>
        </p:spPr>
      </p:pic>
      <p:pic>
        <p:nvPicPr>
          <p:cNvPr id="9216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 txBox="1">
            <a:spLocks noGrp="1"/>
          </p:cNvSpPr>
          <p:nvPr>
            <p:ph idx="1"/>
          </p:nvPr>
        </p:nvSpPr>
        <p:spPr>
          <a:xfrm>
            <a:off x="5842000" y="1708449"/>
            <a:ext cx="6875463" cy="7538740"/>
          </a:xfrm>
        </p:spPr>
        <p:txBody>
          <a:bodyPr/>
          <a:lstStyle/>
          <a:p>
            <a:pPr marL="650875" indent="-650875">
              <a:spcBef>
                <a:spcPts val="2600"/>
              </a:spcBef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The oldest faculty of economics in Moravia (since 1959)</a:t>
            </a:r>
            <a:endParaRPr lang="en-US" sz="2800" b="1" dirty="0">
              <a:solidFill>
                <a:srgbClr val="7F7F7F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650875" indent="-650875">
              <a:spcBef>
                <a:spcPts val="2600"/>
              </a:spcBef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Providing all types of degrees (Bachelor, Master and Doctoral) in Czech and English</a:t>
            </a:r>
          </a:p>
          <a:p>
            <a:pPr marL="650875" indent="-650875">
              <a:spcBef>
                <a:spcPts val="2600"/>
              </a:spcBef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More than </a:t>
            </a:r>
            <a:r>
              <a:rPr lang="cs-CZ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10000</a:t>
            </a:r>
            <a:r>
              <a:rPr lang="en-US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en-US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Master and </a:t>
            </a:r>
            <a:r>
              <a:rPr lang="cs-CZ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45</a:t>
            </a:r>
            <a:r>
              <a:rPr lang="en-US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00 </a:t>
            </a:r>
            <a:r>
              <a:rPr lang="en-US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Bachelor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graduates</a:t>
            </a:r>
            <a:endParaRPr lang="cs-CZ" sz="2800" b="1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650875" indent="-650875">
              <a:spcBef>
                <a:spcPts val="2600"/>
              </a:spcBef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The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best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faculty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of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economics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in Moravia and </a:t>
            </a:r>
            <a:r>
              <a:rPr lang="cs-CZ" sz="2800" b="1" dirty="0" err="1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third</a:t>
            </a:r>
            <a:r>
              <a:rPr lang="cs-CZ" sz="2800" b="1" dirty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university in Czech Republic </a:t>
            </a:r>
            <a:r>
              <a:rPr lang="cs-CZ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(in 2010, 2011 and 2013)</a:t>
            </a:r>
          </a:p>
          <a:p>
            <a:pPr marL="650875" indent="-650875">
              <a:spcBef>
                <a:spcPts val="2600"/>
              </a:spcBef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cs-CZ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Dean </a:t>
            </a:r>
            <a:r>
              <a:rPr lang="cs-CZ" sz="2800" b="1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Assoc</a:t>
            </a:r>
            <a:r>
              <a:rPr lang="cs-CZ" sz="2800" b="1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. Prof. Pavel Žufan, Ph.D.</a:t>
            </a:r>
            <a:endParaRPr lang="en-US" b="1" dirty="0" smtClean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None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pic>
        <p:nvPicPr>
          <p:cNvPr id="7" name="Picture 2" descr="C:\-== Skola ==-\PHD\Skola\PR\-== Vnitrni x vnejsi PR ==-\--== Prezentace a plakaty ==-\Pecet kvality\2013\PEČET2013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060376"/>
            <a:ext cx="2039268" cy="21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72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raze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819400"/>
            <a:ext cx="4419600" cy="6622932"/>
          </a:xfrm>
          <a:prstGeom prst="rect">
            <a:avLst/>
          </a:prstGeom>
        </p:spPr>
      </p:pic>
      <p:pic>
        <p:nvPicPr>
          <p:cNvPr id="9216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771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 txBox="1">
            <a:spLocks noGrp="1"/>
          </p:cNvSpPr>
          <p:nvPr>
            <p:ph idx="1"/>
          </p:nvPr>
        </p:nvSpPr>
        <p:spPr>
          <a:xfrm>
            <a:off x="6480025" y="3237179"/>
            <a:ext cx="6575103" cy="4519941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High rate of school-leavers employment (almost 98% after </a:t>
            </a:r>
            <a:r>
              <a:rPr lang="cs-CZ" sz="2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3</a:t>
            </a:r>
            <a:r>
              <a:rPr lang="en-US" sz="2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 month</a:t>
            </a:r>
            <a:r>
              <a:rPr lang="cs-CZ" sz="2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s</a:t>
            </a:r>
            <a:r>
              <a:rPr lang="en-US" sz="2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 after leaving school)</a:t>
            </a: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Bachelor </a:t>
            </a:r>
            <a:r>
              <a:rPr lang="en-US" sz="2400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programme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( </a:t>
            </a:r>
            <a:r>
              <a:rPr lang="cs-CZ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1574 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students)</a:t>
            </a: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Master </a:t>
            </a:r>
            <a:r>
              <a:rPr lang="en-US" sz="2400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programme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(</a:t>
            </a:r>
            <a:r>
              <a:rPr lang="cs-CZ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791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students)</a:t>
            </a: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Doctoral </a:t>
            </a:r>
            <a:r>
              <a:rPr lang="en-US" sz="2400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programme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(</a:t>
            </a:r>
            <a:r>
              <a:rPr lang="cs-CZ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107</a:t>
            </a:r>
            <a:r>
              <a:rPr lang="en-US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students)</a:t>
            </a: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r>
              <a:rPr lang="cs-CZ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+ 78 </a:t>
            </a:r>
            <a:r>
              <a:rPr lang="cs-CZ" sz="2400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international</a:t>
            </a:r>
            <a:r>
              <a:rPr lang="cs-CZ" sz="2400" dirty="0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400" dirty="0" err="1" smtClean="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students</a:t>
            </a:r>
            <a:endParaRPr lang="en-US" sz="2400" dirty="0" smtClean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None/>
              <a:tabLst>
                <a:tab pos="736600" algn="l"/>
                <a:tab pos="1333500" algn="l"/>
              </a:tabLst>
            </a:pPr>
            <a:endParaRPr lang="en-US" dirty="0" smtClean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None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4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501650" y="1276350"/>
            <a:ext cx="12215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650875" indent="-650875">
              <a:spcBef>
                <a:spcPts val="500"/>
              </a:spcBef>
              <a:spcAft>
                <a:spcPts val="1500"/>
              </a:spcAft>
              <a:buFontTx/>
              <a:buBlip>
                <a:blip r:embed="rId4"/>
              </a:buBlip>
              <a:tabLst>
                <a:tab pos="1065213" algn="l"/>
                <a:tab pos="1333500" algn="l"/>
              </a:tabLst>
            </a:pPr>
            <a:r>
              <a:rPr lang="en-US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Professional a</a:t>
            </a:r>
            <a:r>
              <a:rPr lang="cs-CZ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cademic </a:t>
            </a:r>
            <a:r>
              <a:rPr lang="en-US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background</a:t>
            </a:r>
          </a:p>
          <a:p>
            <a:pPr marL="650875" indent="-650875">
              <a:spcBef>
                <a:spcPts val="500"/>
              </a:spcBef>
              <a:buFontTx/>
              <a:buBlip>
                <a:blip r:embed="rId4"/>
              </a:buBlip>
              <a:tabLst>
                <a:tab pos="1065213" algn="l"/>
                <a:tab pos="1333500" algn="l"/>
              </a:tabLst>
            </a:pPr>
            <a:r>
              <a:rPr lang="en-US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Practical and flexible </a:t>
            </a:r>
            <a:r>
              <a:rPr lang="cs-CZ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education </a:t>
            </a:r>
            <a:r>
              <a:rPr lang="en-US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(ECTS</a:t>
            </a:r>
            <a:r>
              <a:rPr lang="cs-CZ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system</a:t>
            </a:r>
            <a:r>
              <a:rPr lang="en-US" sz="3800" dirty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)</a:t>
            </a:r>
          </a:p>
          <a:p>
            <a:pPr marL="650875" indent="-650875" algn="ctr">
              <a:spcBef>
                <a:spcPts val="2600"/>
              </a:spcBef>
              <a:tabLst>
                <a:tab pos="1065213" algn="l"/>
                <a:tab pos="1333500" algn="l"/>
              </a:tabLst>
            </a:pPr>
            <a:endParaRPr lang="en-US" sz="3000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213" y="2932113"/>
            <a:ext cx="9566613" cy="637774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/>
          </p:cNvSpPr>
          <p:nvPr>
            <p:ph type="title"/>
          </p:nvPr>
        </p:nvSpPr>
        <p:spPr>
          <a:xfrm>
            <a:off x="598488" y="1131888"/>
            <a:ext cx="11977687" cy="1179512"/>
          </a:xfrm>
        </p:spPr>
        <p:txBody>
          <a:bodyPr/>
          <a:lstStyle/>
          <a:p>
            <a:pPr eaLnBrk="1" hangingPunct="1">
              <a:tabLst>
                <a:tab pos="1217613" algn="l"/>
              </a:tabLst>
            </a:pPr>
            <a:r>
              <a:rPr sz="5000"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Study Programmes</a:t>
            </a:r>
            <a:endParaRPr lang="en-US" sz="500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sp>
        <p:nvSpPr>
          <p:cNvPr id="93187" name="Rectangle 2"/>
          <p:cNvSpPr txBox="1">
            <a:spLocks noGrp="1"/>
          </p:cNvSpPr>
          <p:nvPr>
            <p:ph idx="1"/>
          </p:nvPr>
        </p:nvSpPr>
        <p:spPr>
          <a:xfrm>
            <a:off x="598488" y="2932584"/>
            <a:ext cx="9864352" cy="6821016"/>
          </a:xfrm>
        </p:spPr>
        <p:txBody>
          <a:bodyPr lIns="114290" tIns="114290" rIns="114290" bIns="114290"/>
          <a:lstStyle/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tabLst>
                <a:tab pos="352425" algn="l"/>
                <a:tab pos="711200" algn="l"/>
                <a:tab pos="1063625" algn="l"/>
                <a:tab pos="1422400" algn="l"/>
                <a:tab pos="1776413" algn="l"/>
                <a:tab pos="2132013" algn="l"/>
                <a:tab pos="2487613" algn="l"/>
                <a:tab pos="2843213" algn="l"/>
                <a:tab pos="3197225" algn="l"/>
                <a:tab pos="3556000" algn="l"/>
                <a:tab pos="3908425" algn="l"/>
                <a:tab pos="4267200" algn="l"/>
              </a:tabLst>
            </a:pPr>
            <a:r>
              <a:rPr lang="cs-CZ" sz="2700" dirty="0" err="1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Bachelor</a:t>
            </a:r>
            <a:r>
              <a:rPr lang="cs-CZ" sz="2700" dirty="0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, Master, </a:t>
            </a:r>
            <a:r>
              <a:rPr lang="cs-CZ" sz="2700" dirty="0" err="1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Doctor</a:t>
            </a:r>
            <a:r>
              <a:rPr lang="cs-CZ" sz="2700" dirty="0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endParaRPr sz="2700" dirty="0" smtClean="0">
              <a:solidFill>
                <a:srgbClr val="2C3758"/>
              </a:solidFill>
              <a:latin typeface="DynaGrotesk DE" pitchFamily="-1" charset="0"/>
              <a:ea typeface="Arial" pitchFamily="-1" charset="0"/>
              <a:cs typeface="Arial" pitchFamily="-1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tabLst>
                <a:tab pos="352425" algn="l"/>
                <a:tab pos="711200" algn="l"/>
                <a:tab pos="1063625" algn="l"/>
                <a:tab pos="1422400" algn="l"/>
                <a:tab pos="1776413" algn="l"/>
                <a:tab pos="2132013" algn="l"/>
                <a:tab pos="2487613" algn="l"/>
                <a:tab pos="2843213" algn="l"/>
                <a:tab pos="3197225" algn="l"/>
                <a:tab pos="3556000" algn="l"/>
                <a:tab pos="3908425" algn="l"/>
                <a:tab pos="4267200" algn="l"/>
              </a:tabLst>
            </a:pPr>
            <a:r>
              <a:rPr sz="2700" b="1" dirty="0" err="1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E</a:t>
            </a:r>
            <a:r>
              <a:rPr sz="2800" b="1" dirty="0" err="1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conomics</a:t>
            </a:r>
            <a:r>
              <a:rPr sz="2800" b="1" dirty="0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sz="2800" b="1" dirty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and </a:t>
            </a:r>
            <a:r>
              <a:rPr sz="2800" b="1" dirty="0" smtClean="0">
                <a:solidFill>
                  <a:srgbClr val="2C3758"/>
                </a:solidFill>
                <a:latin typeface="DynaGrotesk DE" pitchFamily="-1" charset="0"/>
                <a:ea typeface="Arial" pitchFamily="-1" charset="0"/>
                <a:cs typeface="Arial" pitchFamily="-1" charset="0"/>
              </a:rPr>
              <a:t>Management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  <a:tabLst>
                <a:tab pos="352425" algn="l"/>
                <a:tab pos="711200" algn="l"/>
                <a:tab pos="1063625" algn="l"/>
                <a:tab pos="1422400" algn="l"/>
                <a:tab pos="1776413" algn="l"/>
                <a:tab pos="2132013" algn="l"/>
                <a:tab pos="2487613" algn="l"/>
                <a:tab pos="2843213" algn="l"/>
                <a:tab pos="3197225" algn="l"/>
                <a:tab pos="3556000" algn="l"/>
                <a:tab pos="3908425" algn="l"/>
                <a:tab pos="4267200" algn="l"/>
              </a:tabLst>
            </a:pPr>
            <a:r>
              <a:rPr lang="cs-CZ" sz="2800" b="1" dirty="0" err="1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Economic</a:t>
            </a:r>
            <a:r>
              <a:rPr lang="cs-CZ" sz="2800" b="1" dirty="0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Policy</a:t>
            </a:r>
            <a:r>
              <a:rPr lang="cs-CZ" sz="2800" b="1" dirty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and </a:t>
            </a:r>
            <a:r>
              <a:rPr lang="cs-CZ" sz="2800" b="1" dirty="0" err="1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Administration</a:t>
            </a:r>
            <a:endParaRPr lang="en-US" sz="2800" b="1" dirty="0">
              <a:solidFill>
                <a:srgbClr val="2C3758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0" lvl="2" indent="0">
              <a:lnSpc>
                <a:spcPct val="200000"/>
              </a:lnSpc>
              <a:spcBef>
                <a:spcPts val="2400"/>
              </a:spcBef>
              <a:buNone/>
              <a:tabLst>
                <a:tab pos="352425" algn="l"/>
                <a:tab pos="438150" algn="l"/>
                <a:tab pos="709613" algn="l"/>
                <a:tab pos="827088" algn="l"/>
                <a:tab pos="1063625" algn="l"/>
                <a:tab pos="1420813" algn="l"/>
                <a:tab pos="1774825" algn="l"/>
                <a:tab pos="2132013" algn="l"/>
                <a:tab pos="2486025" algn="l"/>
                <a:tab pos="2843213" algn="l"/>
                <a:tab pos="3197225" algn="l"/>
                <a:tab pos="3554413" algn="l"/>
                <a:tab pos="3908425" algn="l"/>
                <a:tab pos="4265613" algn="l"/>
              </a:tabLst>
            </a:pPr>
            <a:r>
              <a:rPr lang="cs-CZ" sz="2800" b="1" dirty="0" err="1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System</a:t>
            </a:r>
            <a:r>
              <a:rPr lang="cs-CZ" sz="2800" b="1" dirty="0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Engineering</a:t>
            </a:r>
            <a:r>
              <a:rPr lang="cs-CZ" sz="2800" b="1" dirty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and </a:t>
            </a:r>
            <a:r>
              <a:rPr lang="cs-CZ" sz="2800" b="1" dirty="0" err="1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Informatics</a:t>
            </a:r>
            <a:endParaRPr lang="cs-CZ" sz="2800" b="1" dirty="0">
              <a:solidFill>
                <a:srgbClr val="2C3758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0" lvl="2" indent="0">
              <a:lnSpc>
                <a:spcPct val="200000"/>
              </a:lnSpc>
              <a:spcBef>
                <a:spcPts val="2400"/>
              </a:spcBef>
              <a:buNone/>
              <a:tabLst>
                <a:tab pos="352425" algn="l"/>
                <a:tab pos="438150" algn="l"/>
                <a:tab pos="709613" algn="l"/>
                <a:tab pos="827088" algn="l"/>
                <a:tab pos="1063625" algn="l"/>
                <a:tab pos="1420813" algn="l"/>
                <a:tab pos="1774825" algn="l"/>
                <a:tab pos="2132013" algn="l"/>
                <a:tab pos="2486025" algn="l"/>
                <a:tab pos="2843213" algn="l"/>
                <a:tab pos="3197225" algn="l"/>
                <a:tab pos="3554413" algn="l"/>
                <a:tab pos="3908425" algn="l"/>
                <a:tab pos="4265613" algn="l"/>
              </a:tabLst>
            </a:pPr>
            <a:r>
              <a:rPr lang="cs-CZ" sz="2800" b="1" dirty="0" err="1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Engineering</a:t>
            </a:r>
            <a:r>
              <a:rPr lang="cs-CZ" sz="2800" b="1" dirty="0" smtClean="0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 </a:t>
            </a:r>
            <a:r>
              <a:rPr lang="cs-CZ" sz="2800" b="1" dirty="0" err="1">
                <a:solidFill>
                  <a:srgbClr val="2C3758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Informatics</a:t>
            </a:r>
            <a:endParaRPr lang="en-US" sz="2800" b="1" dirty="0">
              <a:solidFill>
                <a:srgbClr val="2C3758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460375" lvl="5" indent="0">
              <a:spcBef>
                <a:spcPts val="1700"/>
              </a:spcBef>
              <a:buSzPct val="101000"/>
              <a:buNone/>
              <a:tabLst>
                <a:tab pos="352425" algn="l"/>
                <a:tab pos="438150" algn="l"/>
                <a:tab pos="709613" algn="l"/>
                <a:tab pos="827088" algn="l"/>
                <a:tab pos="1063625" algn="l"/>
                <a:tab pos="1420813" algn="l"/>
                <a:tab pos="1774825" algn="l"/>
                <a:tab pos="2132013" algn="l"/>
                <a:tab pos="2486025" algn="l"/>
                <a:tab pos="2843213" algn="l"/>
                <a:tab pos="3197225" algn="l"/>
                <a:tab pos="3554413" algn="l"/>
                <a:tab pos="3908425" algn="l"/>
                <a:tab pos="4265613" algn="l"/>
              </a:tabLst>
            </a:pPr>
            <a:endParaRPr lang="cs-CZ" sz="2000" dirty="0" smtClean="0">
              <a:solidFill>
                <a:srgbClr val="2C3758"/>
              </a:solidFill>
              <a:latin typeface="DynaGrotesk DE" pitchFamily="-1" charset="0"/>
            </a:endParaRPr>
          </a:p>
          <a:p>
            <a:pPr marL="460375" lvl="5" indent="0">
              <a:spcBef>
                <a:spcPts val="1700"/>
              </a:spcBef>
              <a:buSzPct val="101000"/>
              <a:buNone/>
              <a:tabLst>
                <a:tab pos="352425" algn="l"/>
                <a:tab pos="438150" algn="l"/>
                <a:tab pos="709613" algn="l"/>
                <a:tab pos="827088" algn="l"/>
                <a:tab pos="1063625" algn="l"/>
                <a:tab pos="1420813" algn="l"/>
                <a:tab pos="1774825" algn="l"/>
                <a:tab pos="2132013" algn="l"/>
                <a:tab pos="2486025" algn="l"/>
                <a:tab pos="2843213" algn="l"/>
                <a:tab pos="3197225" algn="l"/>
                <a:tab pos="3554413" algn="l"/>
                <a:tab pos="3908425" algn="l"/>
                <a:tab pos="4265613" algn="l"/>
              </a:tabLst>
            </a:pPr>
            <a:endParaRPr lang="en-US" sz="2000" dirty="0">
              <a:solidFill>
                <a:srgbClr val="2C3758"/>
              </a:solidFill>
              <a:latin typeface="DynaGrotesk DE" pitchFamily="-1" charset="0"/>
            </a:endParaRPr>
          </a:p>
          <a:p>
            <a:pPr marL="742950" lvl="1" indent="-287338" eaLnBrk="1" hangingPunct="1">
              <a:spcBef>
                <a:spcPts val="1800"/>
              </a:spcBef>
              <a:buSzPct val="102000"/>
              <a:tabLst>
                <a:tab pos="352425" algn="l"/>
                <a:tab pos="711200" algn="l"/>
                <a:tab pos="1063625" algn="l"/>
                <a:tab pos="1422400" algn="l"/>
                <a:tab pos="1776413" algn="l"/>
                <a:tab pos="2132013" algn="l"/>
                <a:tab pos="2487613" algn="l"/>
                <a:tab pos="2843213" algn="l"/>
                <a:tab pos="3197225" algn="l"/>
                <a:tab pos="3556000" algn="l"/>
                <a:tab pos="3908425" algn="l"/>
                <a:tab pos="4267200" algn="l"/>
              </a:tabLst>
            </a:pPr>
            <a:endParaRPr lang="en-US" sz="2000" dirty="0">
              <a:solidFill>
                <a:srgbClr val="2C3758"/>
              </a:solidFill>
              <a:latin typeface="DynaGrotesk DE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 txBox="1">
            <a:spLocks noGrp="1"/>
          </p:cNvSpPr>
          <p:nvPr>
            <p:ph idx="1"/>
          </p:nvPr>
        </p:nvSpPr>
        <p:spPr>
          <a:xfrm>
            <a:off x="381720" y="1708448"/>
            <a:ext cx="7187480" cy="6477000"/>
          </a:xfrm>
        </p:spPr>
        <p:txBody>
          <a:bodyPr/>
          <a:lstStyle/>
          <a:p>
            <a:pPr>
              <a:buNone/>
            </a:pPr>
            <a:r>
              <a:rPr lang="en-US" sz="43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Main university partners</a:t>
            </a:r>
          </a:p>
          <a:p>
            <a:pPr>
              <a:buNone/>
            </a:pP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Louisiana</a:t>
            </a:r>
            <a:r>
              <a:rPr lang="en-US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State University (USA)</a:t>
            </a:r>
            <a:endParaRPr lang="cs-CZ" sz="40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Oregon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University (USA)</a:t>
            </a:r>
            <a:endParaRPr lang="en-US" sz="40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Durham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(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UK)</a:t>
            </a:r>
          </a:p>
          <a:p>
            <a:pPr>
              <a:buNone/>
            </a:pP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Tasmania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Australia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College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Cork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Ireland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Kangwon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cs-CZ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(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S.Korea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Shanghai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University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Finance and 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4000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cs-CZ" sz="4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4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0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aseline="30000" dirty="0" smtClean="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Tx/>
              <a:buFontTx/>
              <a:buBlip>
                <a:blip r:embed="rId2"/>
              </a:buBlip>
              <a:tabLst>
                <a:tab pos="736600" algn="l"/>
                <a:tab pos="1333500" algn="l"/>
              </a:tabLst>
            </a:pPr>
            <a:endParaRPr lang="en-US" sz="3200" dirty="0" smtClean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None/>
              <a:tabLst>
                <a:tab pos="736600" algn="l"/>
                <a:tab pos="1333500" algn="l"/>
              </a:tabLst>
            </a:pPr>
            <a:endParaRPr lang="en-US" dirty="0" smtClean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None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2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Tx/>
              <a:buFontTx/>
              <a:buBlip>
                <a:blip r:embed="rId2"/>
              </a:buBlip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eaLnBrk="1" hangingPunct="1">
              <a:buSzPct val="180000"/>
              <a:tabLst>
                <a:tab pos="736600" algn="l"/>
                <a:tab pos="1333500" algn="l"/>
              </a:tabLst>
            </a:pPr>
            <a:endParaRPr lang="en-US" sz="3800" dirty="0"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0" y="914400"/>
            <a:ext cx="12215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650875" indent="-650875" algn="ctr">
              <a:spcBef>
                <a:spcPts val="2600"/>
              </a:spcBef>
              <a:tabLst>
                <a:tab pos="1065213" algn="l"/>
                <a:tab pos="1333500" algn="l"/>
              </a:tabLst>
            </a:pPr>
            <a:r>
              <a:rPr lang="en-US" sz="3000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Prestigious part</a:t>
            </a:r>
            <a:r>
              <a:rPr lang="cs-CZ" sz="3000" dirty="0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n</a:t>
            </a:r>
            <a:r>
              <a:rPr lang="en-US" sz="3000" dirty="0" err="1" smtClean="0">
                <a:solidFill>
                  <a:srgbClr val="2B3657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>ers</a:t>
            </a:r>
            <a:endParaRPr lang="en-US" sz="3000" dirty="0">
              <a:solidFill>
                <a:srgbClr val="2B3657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1000" y="1708448"/>
            <a:ext cx="65024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b="1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Main business partners</a:t>
            </a:r>
            <a:endParaRPr lang="en-US" sz="4000" b="1" kern="0" baseline="30000" dirty="0" smtClean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IBM</a:t>
            </a: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, Ltd</a:t>
            </a:r>
            <a:endParaRPr lang="en-US" sz="4000" kern="0" baseline="30000" dirty="0" smtClean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Siemens</a:t>
            </a: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, Ltd</a:t>
            </a: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Honeywell, Ltd</a:t>
            </a: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ExxonMobil, Ltd</a:t>
            </a:r>
            <a:endParaRPr lang="en-US" sz="4000" kern="0" baseline="30000" dirty="0" smtClean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GE </a:t>
            </a: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Money Bank, Inc.</a:t>
            </a:r>
            <a:endParaRPr lang="en-US" sz="4000" kern="0" baseline="30000" dirty="0" smtClean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KPMG</a:t>
            </a: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, </a:t>
            </a: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Ltd</a:t>
            </a: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Ernst &amp; Young, Ltd</a:t>
            </a: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Deloitte</a:t>
            </a:r>
            <a:r>
              <a:rPr lang="en-US" sz="4000" kern="0" baseline="30000" dirty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, </a:t>
            </a:r>
            <a:r>
              <a:rPr lang="en-US" sz="4000" kern="0" baseline="30000" dirty="0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Ltd</a:t>
            </a:r>
            <a:endParaRPr lang="cs-CZ" sz="4000" kern="0" baseline="30000" dirty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cs-CZ" sz="4000" kern="0" baseline="30000" dirty="0" err="1" smtClean="0">
                <a:solidFill>
                  <a:srgbClr val="000000"/>
                </a:solidFill>
                <a:latin typeface="Arial"/>
                <a:ea typeface="ヒラギノ明朝 ProN W3"/>
                <a:cs typeface="Arial"/>
              </a:rPr>
              <a:t>PricewaterhouseCoopers</a:t>
            </a:r>
            <a:endParaRPr lang="cs-CZ" sz="4000" kern="0" baseline="30000" dirty="0" smtClean="0">
              <a:solidFill>
                <a:srgbClr val="000000"/>
              </a:solidFill>
              <a:latin typeface="Arial"/>
              <a:ea typeface="ヒラギノ明朝 ProN W3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0" y="8458200"/>
            <a:ext cx="43434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9" indent="-650879" eaLnBrk="0" fontAlgn="auto" hangingPunct="0">
              <a:spcBef>
                <a:spcPts val="2600"/>
              </a:spcBef>
              <a:spcAft>
                <a:spcPts val="0"/>
              </a:spcAft>
              <a:buSzPct val="222000"/>
            </a:pPr>
            <a:r>
              <a:rPr lang="en-US" sz="4000" kern="0" baseline="30000" dirty="0" smtClean="0">
                <a:solidFill>
                  <a:srgbClr val="000000"/>
                </a:solidFill>
                <a:latin typeface="Hoefler Text"/>
                <a:ea typeface="ヒラギノ明朝 ProN W3"/>
                <a:cs typeface="ヒラギノ明朝 ProN W3"/>
              </a:rPr>
              <a:t>.</a:t>
            </a:r>
            <a:r>
              <a:rPr lang="en-US" sz="4000" kern="0" baseline="30000" dirty="0">
                <a:solidFill>
                  <a:srgbClr val="000000"/>
                </a:solidFill>
                <a:latin typeface="Hoefler Text"/>
                <a:ea typeface="ヒラギノ明朝 ProN W3"/>
                <a:cs typeface="ヒラギノ明朝 ProN W3"/>
              </a:rPr>
              <a:t>.. and many other partners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-== Fotky ==-\-== Skola fotodokumentace ==-\-== Ilustracky skoly ==-\Panorama_Q100904_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1090613"/>
            <a:ext cx="11144250" cy="5948362"/>
          </a:xfrm>
          <a:prstGeom prst="rect">
            <a:avLst/>
          </a:prstGeom>
          <a:noFill/>
          <a:ln w="88897">
            <a:solidFill>
              <a:srgbClr val="FFFFFF"/>
            </a:solidFill>
            <a:miter lim="800000"/>
            <a:headEnd/>
            <a:tailEnd/>
          </a:ln>
          <a:effectLst>
            <a:outerShdw blurRad="63500" algn="tl" rotWithShape="0">
              <a:srgbClr val="000000">
                <a:alpha val="42998"/>
              </a:srgbClr>
            </a:outerShdw>
          </a:effectLst>
        </p:spPr>
      </p:pic>
      <p:sp>
        <p:nvSpPr>
          <p:cNvPr id="96260" name="Rectangle 4"/>
          <p:cNvSpPr txBox="1">
            <a:spLocks noGrp="1"/>
          </p:cNvSpPr>
          <p:nvPr>
            <p:ph type="title"/>
          </p:nvPr>
        </p:nvSpPr>
        <p:spPr>
          <a:xfrm>
            <a:off x="2109788" y="7540625"/>
            <a:ext cx="8785225" cy="935038"/>
          </a:xfrm>
        </p:spPr>
        <p:txBody>
          <a:bodyPr/>
          <a:lstStyle/>
          <a:p>
            <a:pPr eaLnBrk="1" hangingPunct="1">
              <a:tabLst>
                <a:tab pos="1217613" algn="l"/>
              </a:tabLst>
            </a:pPr>
            <a:r>
              <a:rPr sz="5400" dirty="0" err="1">
                <a:latin typeface="DynaGrotesk DE" pitchFamily="-1" charset="0"/>
                <a:ea typeface="Arial" pitchFamily="-1" charset="0"/>
                <a:cs typeface="Arial" pitchFamily="-1" charset="0"/>
              </a:rPr>
              <a:t>Thank</a:t>
            </a:r>
            <a:r>
              <a:rPr sz="5400" dirty="0"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sz="5400" dirty="0" err="1">
                <a:latin typeface="DynaGrotesk DE" pitchFamily="-1" charset="0"/>
                <a:ea typeface="Arial" pitchFamily="-1" charset="0"/>
                <a:cs typeface="Arial" pitchFamily="-1" charset="0"/>
              </a:rPr>
              <a:t>you</a:t>
            </a:r>
            <a:r>
              <a:rPr sz="5400" dirty="0"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sz="5400" dirty="0" err="1">
                <a:latin typeface="DynaGrotesk DE" pitchFamily="-1" charset="0"/>
                <a:ea typeface="Arial" pitchFamily="-1" charset="0"/>
                <a:cs typeface="Arial" pitchFamily="-1" charset="0"/>
              </a:rPr>
              <a:t>for</a:t>
            </a:r>
            <a:r>
              <a:rPr sz="5400" dirty="0"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sz="5400" dirty="0" err="1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attention</a:t>
            </a:r>
            <a:r>
              <a:rPr sz="5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/>
            </a:r>
            <a:br>
              <a:rPr sz="54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</a:br>
            <a: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Hana </a:t>
            </a:r>
            <a:r>
              <a:rPr lang="cs-CZ" sz="2800" dirty="0" err="1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Urbankova</a:t>
            </a:r>
            <a: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/>
            </a:r>
            <a:b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</a:br>
            <a:r>
              <a:rPr lang="cs-CZ" sz="2800" dirty="0" err="1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Head</a:t>
            </a:r>
            <a: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lang="cs-CZ" sz="2800" dirty="0" err="1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of</a:t>
            </a:r>
            <a: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 Public Relations </a:t>
            </a:r>
            <a:r>
              <a:rPr lang="cs-CZ" sz="2800" dirty="0" err="1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of</a:t>
            </a:r>
            <a:r>
              <a:rPr lang="cs-CZ" sz="2800" dirty="0" smtClean="0">
                <a:latin typeface="DynaGrotesk DE" pitchFamily="-1" charset="0"/>
                <a:ea typeface="Arial" pitchFamily="-1" charset="0"/>
                <a:cs typeface="Arial" pitchFamily="-1" charset="0"/>
              </a:rPr>
              <a:t> FBE</a:t>
            </a:r>
            <a:endParaRPr lang="en-US" sz="2800" dirty="0">
              <a:latin typeface="Calibri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ndelu-tisk_korektura_sch2_Page_48.png"/>
          <p:cNvPicPr>
            <a:picLocks noChangeAspect="1"/>
          </p:cNvPicPr>
          <p:nvPr/>
        </p:nvPicPr>
        <p:blipFill>
          <a:blip r:embed="rId3"/>
          <a:srcRect l="2778" t="27344" b="29687"/>
          <a:stretch>
            <a:fillRect/>
          </a:stretch>
        </p:blipFill>
        <p:spPr>
          <a:xfrm>
            <a:off x="2616200" y="1143000"/>
            <a:ext cx="8001000" cy="5001414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6705600"/>
            <a:ext cx="12217400" cy="2590800"/>
          </a:xfrm>
        </p:spPr>
        <p:txBody>
          <a:bodyPr/>
          <a:lstStyle/>
          <a:p>
            <a:pPr>
              <a:buNone/>
            </a:pPr>
            <a:r>
              <a:rPr lang="en-US" sz="4500" baseline="30000" dirty="0" smtClean="0">
                <a:solidFill>
                  <a:srgbClr val="000000"/>
                </a:solidFill>
                <a:latin typeface="Arial"/>
                <a:cs typeface="Arial"/>
              </a:rPr>
              <a:t>	The Czech Republic is a landlocked country in Central Europe. The Czech Republic has been a member of NATO, the European Union and it belongs to </a:t>
            </a:r>
            <a:r>
              <a:rPr lang="en-US" sz="4500" baseline="30000" dirty="0" err="1" smtClean="0">
                <a:solidFill>
                  <a:srgbClr val="000000"/>
                </a:solidFill>
                <a:latin typeface="Arial"/>
                <a:cs typeface="Arial"/>
              </a:rPr>
              <a:t>Schengen</a:t>
            </a:r>
            <a:r>
              <a:rPr lang="en-US" sz="4500" baseline="30000" dirty="0" smtClean="0">
                <a:solidFill>
                  <a:srgbClr val="000000"/>
                </a:solidFill>
                <a:latin typeface="Arial"/>
                <a:cs typeface="Arial"/>
              </a:rPr>
              <a:t> area.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676400"/>
            <a:ext cx="6578600" cy="6934200"/>
          </a:xfrm>
          <a:prstGeom prst="rect">
            <a:avLst/>
          </a:prstGeom>
        </p:spPr>
      </p:pic>
      <p:pic>
        <p:nvPicPr>
          <p:cNvPr id="9113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197600" y="1371601"/>
            <a:ext cx="6400799" cy="42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50875" indent="-650875">
              <a:spcBef>
                <a:spcPts val="1200"/>
              </a:spcBef>
              <a:spcAft>
                <a:spcPts val="0"/>
              </a:spcAft>
              <a:buFontTx/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900" baseline="30000" dirty="0" smtClean="0">
                <a:latin typeface="Arial"/>
                <a:cs typeface="Arial"/>
              </a:rPr>
              <a:t>It has more than 10,3 million citizens.</a:t>
            </a:r>
          </a:p>
          <a:p>
            <a:pPr marL="650875" indent="-650875">
              <a:spcBef>
                <a:spcPts val="1200"/>
              </a:spcBef>
              <a:spcAft>
                <a:spcPts val="0"/>
              </a:spcAft>
              <a:buFontTx/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900" baseline="30000" dirty="0" smtClean="0">
                <a:latin typeface="Arial"/>
                <a:cs typeface="Arial"/>
              </a:rPr>
              <a:t>The Czech Republic has</a:t>
            </a:r>
            <a:r>
              <a:rPr lang="en-US" sz="3900" dirty="0">
                <a:latin typeface="Arial"/>
                <a:cs typeface="Arial"/>
              </a:rPr>
              <a:t> </a:t>
            </a:r>
            <a:r>
              <a:rPr lang="en-US" sz="3900" baseline="30000" dirty="0" smtClean="0">
                <a:latin typeface="Arial"/>
                <a:cs typeface="Arial"/>
              </a:rPr>
              <a:t>a temperate continental climate with hot summers and snowy winters</a:t>
            </a:r>
          </a:p>
          <a:p>
            <a:pPr marL="650875" indent="-650875">
              <a:spcBef>
                <a:spcPts val="1200"/>
              </a:spcBef>
              <a:spcAft>
                <a:spcPts val="0"/>
              </a:spcAft>
              <a:buFontTx/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900" baseline="30000" dirty="0" smtClean="0">
                <a:latin typeface="Arial"/>
                <a:cs typeface="Arial"/>
              </a:rPr>
              <a:t>Capital Prague</a:t>
            </a:r>
          </a:p>
          <a:p>
            <a:pPr marL="650875" indent="-650875">
              <a:spcBef>
                <a:spcPts val="1200"/>
              </a:spcBef>
              <a:spcAft>
                <a:spcPts val="0"/>
              </a:spcAft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900" baseline="30000" dirty="0">
                <a:latin typeface="Arial"/>
                <a:cs typeface="Arial"/>
              </a:rPr>
              <a:t>Currency </a:t>
            </a:r>
            <a:r>
              <a:rPr lang="en-US" sz="3900" baseline="30000" dirty="0" smtClean="0">
                <a:latin typeface="Arial"/>
                <a:cs typeface="Arial"/>
              </a:rPr>
              <a:t>CZK </a:t>
            </a:r>
            <a:endParaRPr lang="en-US" sz="3900" dirty="0" smtClean="0">
              <a:solidFill>
                <a:srgbClr val="666666"/>
              </a:solidFill>
              <a:latin typeface="Arial"/>
              <a:ea typeface="ヒラギノ明朝 ProN W3" pitchFamily="-1" charset="-128"/>
              <a:cs typeface="Arial"/>
            </a:endParaRPr>
          </a:p>
          <a:p>
            <a:pPr marL="650875" indent="-650875">
              <a:spcBef>
                <a:spcPts val="2600"/>
              </a:spcBef>
              <a:spcAft>
                <a:spcPts val="0"/>
              </a:spcAft>
              <a:tabLst>
                <a:tab pos="736600" algn="l"/>
                <a:tab pos="1333500" algn="l"/>
              </a:tabLst>
            </a:pPr>
            <a:endParaRPr lang="en-US" sz="4400" dirty="0">
              <a:solidFill>
                <a:srgbClr val="666666"/>
              </a:solidFill>
              <a:latin typeface="Arial"/>
              <a:ea typeface="ヒラギノ明朝 ProN W3" pitchFamily="-1" charset="-128"/>
              <a:cs typeface="Arial"/>
            </a:endParaRPr>
          </a:p>
        </p:txBody>
      </p:sp>
      <p:pic>
        <p:nvPicPr>
          <p:cNvPr id="5" name="Picture 4" descr="czechrepubl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799" y="4953000"/>
            <a:ext cx="5887090" cy="3613483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act-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2" y="1576865"/>
            <a:ext cx="6819043" cy="447246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400" y="8229600"/>
            <a:ext cx="12268200" cy="1600200"/>
          </a:xfrm>
        </p:spPr>
        <p:txBody>
          <a:bodyPr/>
          <a:lstStyle/>
          <a:p>
            <a:pPr>
              <a:buNone/>
            </a:pPr>
            <a:r>
              <a:rPr lang="en-US" sz="4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Czech inventions</a:t>
            </a:r>
            <a:endParaRPr lang="en-US" sz="45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967" y="6400800"/>
            <a:ext cx="4013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1961</a:t>
            </a:r>
            <a:r>
              <a:rPr lang="cs-CZ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contact lenses</a:t>
            </a:r>
            <a:endParaRPr lang="cs-CZ" sz="3000" dirty="0" smtClean="0">
              <a:solidFill>
                <a:srgbClr val="000000"/>
              </a:solidFill>
              <a:latin typeface="Calibri"/>
              <a:ea typeface="ＭＳ Ｐゴシック" pitchFamily="-1" charset="-128"/>
              <a:cs typeface="ＭＳ Ｐゴシック" pitchFamily="-1" charset="-128"/>
            </a:endParaRPr>
          </a:p>
          <a:p>
            <a:pPr algn="ctr"/>
            <a:endParaRPr lang="cs-CZ" sz="3000" dirty="0" smtClean="0">
              <a:solidFill>
                <a:srgbClr val="000000"/>
              </a:solidFill>
              <a:latin typeface="Calibri"/>
              <a:ea typeface="ＭＳ Ｐゴシック" pitchFamily="-1" charset="-128"/>
              <a:cs typeface="ＭＳ Ｐゴシック" pitchFamily="-1" charset="-128"/>
            </a:endParaRPr>
          </a:p>
          <a:p>
            <a:pPr algn="ctr"/>
            <a:endParaRPr lang="cs-CZ" sz="3000" dirty="0" smtClean="0">
              <a:solidFill>
                <a:srgbClr val="000000"/>
              </a:solidFill>
              <a:latin typeface="Calibri"/>
              <a:ea typeface="ＭＳ Ｐゴシック" pitchFamily="-1" charset="-128"/>
            </a:endParaRPr>
          </a:p>
        </p:txBody>
      </p:sp>
      <p:pic>
        <p:nvPicPr>
          <p:cNvPr id="11" name="Picture 3" descr="977987_au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432" y="2500536"/>
            <a:ext cx="5472608" cy="4946883"/>
          </a:xfrm>
          <a:prstGeom prst="rect">
            <a:avLst/>
          </a:prstGeom>
        </p:spPr>
      </p:pic>
      <p:sp>
        <p:nvSpPr>
          <p:cNvPr id="13" name="Rectangle 7"/>
          <p:cNvSpPr/>
          <p:nvPr/>
        </p:nvSpPr>
        <p:spPr>
          <a:xfrm>
            <a:off x="7466595" y="7632426"/>
            <a:ext cx="4013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1</a:t>
            </a:r>
            <a:r>
              <a:rPr lang="cs-CZ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897 </a:t>
            </a:r>
            <a:r>
              <a:rPr lang="cs-CZ" sz="3000" dirty="0" err="1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first</a:t>
            </a:r>
            <a:r>
              <a:rPr lang="cs-CZ" sz="3000" dirty="0" smtClean="0">
                <a:solidFill>
                  <a:srgbClr val="000000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t> car</a:t>
            </a:r>
          </a:p>
          <a:p>
            <a:pPr algn="ctr"/>
            <a:endParaRPr lang="cs-CZ" sz="3000" dirty="0" smtClean="0">
              <a:solidFill>
                <a:srgbClr val="000000"/>
              </a:solidFill>
              <a:latin typeface="Calibri"/>
              <a:ea typeface="ＭＳ Ｐゴシック" pitchFamily="-1" charset="-128"/>
              <a:cs typeface="ＭＳ Ｐゴシック" pitchFamily="-1" charset="-128"/>
            </a:endParaRPr>
          </a:p>
          <a:p>
            <a:pPr algn="ctr"/>
            <a:endParaRPr lang="cs-CZ" sz="3000" dirty="0" smtClean="0">
              <a:solidFill>
                <a:srgbClr val="000000"/>
              </a:solidFill>
              <a:latin typeface="Calibri"/>
              <a:ea typeface="ＭＳ Ｐゴシック" pitchFamily="-1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06400" y="8153400"/>
            <a:ext cx="122682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650879" marR="0" lvl="0" indent="-650879" algn="l" defTabSz="914400" rtl="0" eaLnBrk="0" fontAlgn="auto" latinLnBrk="0" hangingPunc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222000"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明朝 ProN W3"/>
                <a:cs typeface="Arial" pitchFamily="34" charset="0"/>
              </a:rPr>
              <a:t>Czech inventions</a:t>
            </a:r>
            <a:endParaRPr kumimoji="0" lang="en-US" sz="45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明朝 ProN W3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4" y="1395261"/>
            <a:ext cx="5108872" cy="383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1370042"/>
            <a:ext cx="5198006" cy="379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09600" y="6604992"/>
            <a:ext cx="315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- SEMTEX</a:t>
            </a:r>
          </a:p>
          <a:p>
            <a:r>
              <a:rPr lang="cs-CZ" sz="2400" dirty="0" smtClean="0">
                <a:latin typeface="+mn-lt"/>
              </a:rPr>
              <a:t>- ROBOT</a:t>
            </a:r>
          </a:p>
          <a:p>
            <a:r>
              <a:rPr lang="cs-CZ" sz="2400" dirty="0" smtClean="0">
                <a:latin typeface="+mn-lt"/>
              </a:rPr>
              <a:t>- SUGAR CUBE</a:t>
            </a:r>
            <a:endParaRPr lang="cs-CZ" sz="2400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7" y="4588767"/>
            <a:ext cx="5837381" cy="325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728" y="6629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650875">
              <a:spcBef>
                <a:spcPts val="2600"/>
              </a:spcBef>
              <a:tabLst>
                <a:tab pos="736600" algn="l"/>
                <a:tab pos="1333500" algn="l"/>
              </a:tabLst>
            </a:pPr>
            <a:r>
              <a:rPr lang="en-US" sz="3600" b="1" dirty="0" smtClean="0"/>
              <a:t>Moravia region</a:t>
            </a:r>
          </a:p>
        </p:txBody>
      </p:sp>
      <p:pic>
        <p:nvPicPr>
          <p:cNvPr id="6" name="Picture 5" descr="2008-04-04-132057-panorama-klentn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6" y="1208534"/>
            <a:ext cx="6731036" cy="3505200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5" name="Picture 4" descr="vi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996" y="4966579"/>
            <a:ext cx="3652540" cy="3852196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22" y="1797943"/>
            <a:ext cx="6000750" cy="4505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676400"/>
            <a:ext cx="6578600" cy="6934200"/>
          </a:xfrm>
          <a:prstGeom prst="rect">
            <a:avLst/>
          </a:prstGeom>
        </p:spPr>
      </p:pic>
      <p:pic>
        <p:nvPicPr>
          <p:cNvPr id="9113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197600" y="1676401"/>
            <a:ext cx="6400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650875" indent="-650875">
              <a:spcBef>
                <a:spcPts val="2600"/>
              </a:spcBef>
              <a:buFontTx/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500" dirty="0"/>
              <a:t>The region’s capital is the city of </a:t>
            </a:r>
            <a:r>
              <a:rPr lang="en-US" sz="3500" dirty="0" smtClean="0"/>
              <a:t>Brno</a:t>
            </a:r>
          </a:p>
          <a:p>
            <a:pPr marL="650875" indent="-650875">
              <a:spcBef>
                <a:spcPts val="2600"/>
              </a:spcBef>
              <a:buFontTx/>
              <a:buBlip>
                <a:blip r:embed="rId5"/>
              </a:buBlip>
              <a:tabLst>
                <a:tab pos="736600" algn="l"/>
                <a:tab pos="1333500" algn="l"/>
              </a:tabLst>
            </a:pPr>
            <a:r>
              <a:rPr lang="en-US" sz="3500" dirty="0" smtClean="0"/>
              <a:t> The </a:t>
            </a:r>
            <a:r>
              <a:rPr lang="en-US" sz="3500" dirty="0"/>
              <a:t>largest Moravian city and the second largest city in the Czech Republic (it’s population is over 400.000 people).</a:t>
            </a:r>
            <a:r>
              <a:rPr lang="en-US" sz="3500" dirty="0" smtClean="0"/>
              <a:t> </a:t>
            </a:r>
          </a:p>
          <a:p>
            <a:pPr>
              <a:spcBef>
                <a:spcPts val="2600"/>
              </a:spcBef>
              <a:tabLst>
                <a:tab pos="736600" algn="l"/>
                <a:tab pos="1333500" algn="l"/>
              </a:tabLst>
            </a:pPr>
            <a:r>
              <a:rPr lang="cs-CZ" sz="3500" dirty="0" smtClean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  <a:t/>
            </a:r>
            <a:br>
              <a:rPr lang="cs-CZ" sz="3500" dirty="0" smtClean="0">
                <a:solidFill>
                  <a:srgbClr val="666666"/>
                </a:solidFill>
                <a:latin typeface="DynaGrotesk DE" pitchFamily="-1" charset="0"/>
                <a:ea typeface="ヒラギノ明朝 ProN W3" pitchFamily="-1" charset="-128"/>
                <a:cs typeface="ヒラギノ明朝 ProN W3" pitchFamily="-1" charset="-128"/>
              </a:rPr>
            </a:br>
            <a:endParaRPr lang="en-US" sz="3500" dirty="0" smtClean="0">
              <a:solidFill>
                <a:srgbClr val="666666"/>
              </a:solidFill>
              <a:latin typeface="DynaGrotesk DE" pitchFamily="-1" charset="0"/>
              <a:ea typeface="ヒラギノ明朝 ProN W3" pitchFamily="-1" charset="-128"/>
              <a:cs typeface="ヒラギノ明朝 ProN W3" pitchFamily="-1" charset="-128"/>
            </a:endParaRPr>
          </a:p>
          <a:p>
            <a:pPr marL="650875" indent="-650875">
              <a:spcBef>
                <a:spcPts val="2600"/>
              </a:spcBef>
              <a:tabLst>
                <a:tab pos="736600" algn="l"/>
                <a:tab pos="1333500" algn="l"/>
              </a:tabLst>
            </a:pPr>
            <a:endParaRPr lang="en-US" sz="3500" dirty="0">
              <a:solidFill>
                <a:srgbClr val="666666"/>
              </a:solidFill>
              <a:latin typeface="Calibri" pitchFamily="-1" charset="0"/>
              <a:ea typeface="ヒラギノ明朝 ProN W3" pitchFamily="-1" charset="-128"/>
              <a:cs typeface="ヒラギノ明朝 ProN W3" pitchFamily="-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416" y="5995400"/>
            <a:ext cx="5696507" cy="3417904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6477000"/>
            <a:ext cx="11703048" cy="215899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kern="1200" dirty="0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Brno Exhibition Centre with its eighty-year tradition is a venue of many international trade fairs and exhibitions, and as such plays a significant role in the social and economic life of the city. </a:t>
            </a:r>
            <a:endParaRPr lang="en-US" sz="3600" kern="1200" dirty="0">
              <a:solidFill>
                <a:schemeClr val="tx1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5" name="Picture 4" descr="B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447800"/>
            <a:ext cx="7848600" cy="4694597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no-motogp-circuit-czech-grand-prix-moto2-125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676400"/>
            <a:ext cx="7170738" cy="4572000"/>
          </a:xfrm>
          <a:prstGeom prst="rect">
            <a:avLst/>
          </a:prstGeom>
        </p:spPr>
      </p:pic>
      <p:pic>
        <p:nvPicPr>
          <p:cNvPr id="4" name="Picture 3" descr="Ignis Brunen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486" y="1676400"/>
            <a:ext cx="7340516" cy="4894275"/>
          </a:xfrm>
          <a:prstGeom prst="rect">
            <a:avLst/>
          </a:prstGeom>
        </p:spPr>
      </p:pic>
      <p:pic>
        <p:nvPicPr>
          <p:cNvPr id="901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1714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000" y="6858000"/>
            <a:ext cx="12369800" cy="1828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kern="1200" dirty="0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City of Brno regularly hosts various cultural events (</a:t>
            </a:r>
            <a:r>
              <a:rPr lang="en-US" sz="3600" kern="1200" dirty="0" err="1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Ignis</a:t>
            </a:r>
            <a:r>
              <a:rPr lang="en-US" sz="3600" kern="1200" dirty="0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</a:t>
            </a:r>
            <a:r>
              <a:rPr lang="en-US" sz="3600" kern="1200" dirty="0" err="1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Brunensis</a:t>
            </a:r>
            <a:r>
              <a:rPr lang="en-US" sz="3600" kern="1200" dirty="0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), as well as some notable sporting events (Brno Grand Prix of road motorcycles).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 Alpha Gradient Ful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Vertic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, Bullets &amp; Phot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Bullet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hoto Horizontal Panoram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Pages>0</Pages>
  <Words>485</Words>
  <Characters>0</Characters>
  <Application>Microsoft Office PowerPoint</Application>
  <PresentationFormat>Vlastní</PresentationFormat>
  <Lines>0</Lines>
  <Paragraphs>115</Paragraphs>
  <Slides>18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DynaGrotesk DE</vt:lpstr>
      <vt:lpstr>Hoefler Text</vt:lpstr>
      <vt:lpstr>ヒラギノ明朝 ProN W3</vt:lpstr>
      <vt:lpstr>Photo Alpha Gradient Full</vt:lpstr>
      <vt:lpstr>Photo Vertical</vt:lpstr>
      <vt:lpstr>Title, Bullets &amp; Photo</vt:lpstr>
      <vt:lpstr>Title &amp; Bullets</vt:lpstr>
      <vt:lpstr>Blank</vt:lpstr>
      <vt:lpstr>Photo Horizontal Panorama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Study Programmes</vt:lpstr>
      <vt:lpstr>Prezentace aplikace PowerPoint</vt:lpstr>
      <vt:lpstr>Thank you for attention Hana Urbankova Head of Public Relations of FBE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Provozně ekonomická fakulta MZLU v Brně</dc:title>
  <dc:creator>Jirka Urbanek</dc:creator>
  <cp:lastModifiedBy>Hana Urbánková</cp:lastModifiedBy>
  <cp:revision>134</cp:revision>
  <dcterms:created xsi:type="dcterms:W3CDTF">2011-11-29T08:06:52Z</dcterms:created>
  <dcterms:modified xsi:type="dcterms:W3CDTF">2018-05-28T07:44:16Z</dcterms:modified>
</cp:coreProperties>
</file>